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794500" cy="9931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>
        <p:scale>
          <a:sx n="100" d="100"/>
          <a:sy n="100" d="100"/>
        </p:scale>
        <p:origin x="-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6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0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61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4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4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8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41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7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92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7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2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E7923-6A0C-4B9E-90A1-5DAA5580C505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07AF1-E38B-481D-8323-AAAA29F43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4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64641" y="146860"/>
            <a:ext cx="2118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400" b="1" dirty="0" smtClean="0">
                <a:solidFill>
                  <a:prstClr val="black"/>
                </a:solidFill>
                <a:latin typeface="Calibri"/>
              </a:rPr>
              <a:t>Institutt for </a:t>
            </a:r>
          </a:p>
          <a:p>
            <a:pPr algn="ctr">
              <a:defRPr/>
            </a:pPr>
            <a:r>
              <a:rPr lang="nb-NO" sz="1400" b="1" dirty="0" smtClean="0">
                <a:solidFill>
                  <a:prstClr val="black"/>
                </a:solidFill>
                <a:latin typeface="Calibri"/>
              </a:rPr>
              <a:t>medisinske basalfag</a:t>
            </a:r>
            <a:endParaRPr lang="nb-NO" sz="14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1000" b="1" dirty="0">
                <a:solidFill>
                  <a:prstClr val="black"/>
                </a:solidFill>
                <a:latin typeface="Calibri"/>
              </a:rPr>
              <a:t>Instituttleder: Lene Frost Andersen</a:t>
            </a:r>
          </a:p>
          <a:p>
            <a:pPr algn="ctr">
              <a:defRPr/>
            </a:pPr>
            <a:r>
              <a:rPr lang="nb-NO" sz="1000" b="1" dirty="0">
                <a:solidFill>
                  <a:prstClr val="black"/>
                </a:solidFill>
                <a:latin typeface="Calibri"/>
              </a:rPr>
              <a:t>Stedfortreder: Arnoldo Frigessi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143672" y="980728"/>
            <a:ext cx="2088232" cy="4202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Administrasjon og fagstøtte</a:t>
            </a:r>
          </a:p>
          <a:p>
            <a:pPr algn="ctr">
              <a:defRPr/>
            </a:pPr>
            <a:r>
              <a:rPr lang="nb-NO" sz="800" dirty="0">
                <a:solidFill>
                  <a:prstClr val="black"/>
                </a:solidFill>
                <a:latin typeface="Calibri"/>
              </a:rPr>
              <a:t>Administrasjonssjef </a:t>
            </a:r>
          </a:p>
          <a:p>
            <a:pPr algn="ctr">
              <a:defRPr/>
            </a:pPr>
            <a:r>
              <a:rPr lang="nb-NO" sz="800" dirty="0">
                <a:solidFill>
                  <a:prstClr val="black"/>
                </a:solidFill>
                <a:latin typeface="Calibri"/>
              </a:rPr>
              <a:t>Linda T. Helgesen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887592" y="1294018"/>
            <a:ext cx="1691730" cy="4485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000" b="1" dirty="0">
                <a:solidFill>
                  <a:prstClr val="black"/>
                </a:solidFill>
                <a:latin typeface="Calibri"/>
              </a:rPr>
              <a:t>SFF Senter for hybridteknologi</a:t>
            </a:r>
          </a:p>
          <a:p>
            <a:pPr algn="ctr">
              <a:defRPr/>
            </a:pPr>
            <a:r>
              <a:rPr lang="nb-NO" sz="1000" dirty="0">
                <a:solidFill>
                  <a:prstClr val="black"/>
                </a:solidFill>
                <a:latin typeface="Calibri"/>
              </a:rPr>
              <a:t>Senterleder: Stefan Krauss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011809" y="3871959"/>
            <a:ext cx="1991086" cy="8744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200" b="1" dirty="0">
                <a:solidFill>
                  <a:prstClr val="black"/>
                </a:solidFill>
                <a:latin typeface="Calibri"/>
              </a:rPr>
              <a:t>Avdeling for ernæringsvitenskap</a:t>
            </a:r>
          </a:p>
          <a:p>
            <a:pPr algn="ctr">
              <a:defRPr/>
            </a:pPr>
            <a:r>
              <a:rPr lang="nb-NO" sz="1050" i="1" dirty="0">
                <a:solidFill>
                  <a:prstClr val="black"/>
                </a:solidFill>
                <a:latin typeface="Calibri"/>
              </a:rPr>
              <a:t>Avdelingsleder: </a:t>
            </a:r>
            <a:r>
              <a:rPr lang="nb-NO" sz="1050" i="1" dirty="0" smtClean="0">
                <a:solidFill>
                  <a:prstClr val="black"/>
                </a:solidFill>
                <a:latin typeface="Calibri"/>
              </a:rPr>
              <a:t>Stine </a:t>
            </a:r>
            <a:r>
              <a:rPr lang="nb-NO" sz="1050" i="1" dirty="0">
                <a:solidFill>
                  <a:prstClr val="black"/>
                </a:solidFill>
                <a:latin typeface="Calibri"/>
              </a:rPr>
              <a:t>Ulven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067307" y="3864312"/>
            <a:ext cx="1969345" cy="8502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200" b="1" dirty="0">
                <a:solidFill>
                  <a:prstClr val="black"/>
                </a:solidFill>
                <a:latin typeface="Calibri"/>
              </a:rPr>
              <a:t>Avdeling for </a:t>
            </a:r>
            <a:r>
              <a:rPr lang="nb-NO" sz="1200" b="1" dirty="0" err="1" smtClean="0">
                <a:solidFill>
                  <a:prstClr val="black"/>
                </a:solidFill>
                <a:latin typeface="Calibri"/>
              </a:rPr>
              <a:t>atferdsmedisin</a:t>
            </a:r>
            <a:endParaRPr lang="nb-NO" sz="12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1050" i="1" dirty="0">
                <a:solidFill>
                  <a:prstClr val="black"/>
                </a:solidFill>
                <a:latin typeface="Calibri"/>
              </a:rPr>
              <a:t>Avdelingsleder: </a:t>
            </a:r>
            <a:r>
              <a:rPr lang="nb-NO" sz="1050" i="1" dirty="0" smtClean="0">
                <a:solidFill>
                  <a:prstClr val="black"/>
                </a:solidFill>
                <a:latin typeface="Calibri"/>
              </a:rPr>
              <a:t>Jarle breivik</a:t>
            </a:r>
            <a:endParaRPr lang="nb-NO" sz="1050" i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endParaRPr lang="nb-NO" sz="10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77624" y="3871958"/>
            <a:ext cx="2028672" cy="8502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200" b="1" dirty="0">
                <a:solidFill>
                  <a:prstClr val="black"/>
                </a:solidFill>
                <a:latin typeface="Calibri"/>
              </a:rPr>
              <a:t>Avdeling for </a:t>
            </a:r>
            <a:r>
              <a:rPr lang="nb-NO" sz="1200" b="1" dirty="0" err="1">
                <a:solidFill>
                  <a:prstClr val="black"/>
                </a:solidFill>
                <a:latin typeface="Calibri"/>
              </a:rPr>
              <a:t>biostatistikk</a:t>
            </a:r>
            <a:endParaRPr lang="nb-NO" sz="12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1050" i="1" dirty="0">
                <a:solidFill>
                  <a:prstClr val="black"/>
                </a:solidFill>
                <a:latin typeface="Calibri"/>
              </a:rPr>
              <a:t>Avdelingsleder: Arnoldo Frigessi</a:t>
            </a:r>
          </a:p>
          <a:p>
            <a:pPr algn="ctr">
              <a:defRPr/>
            </a:pPr>
            <a:r>
              <a:rPr lang="nb-NO" sz="1050" i="1" dirty="0">
                <a:solidFill>
                  <a:prstClr val="black"/>
                </a:solidFill>
                <a:latin typeface="Calibri"/>
              </a:rPr>
              <a:t>Nestleder: Marit Veierød</a:t>
            </a:r>
          </a:p>
          <a:p>
            <a:pPr algn="ctr">
              <a:defRPr/>
            </a:pPr>
            <a:endParaRPr lang="nb-NO" sz="1050" i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07353" y="3501008"/>
            <a:ext cx="6120523" cy="12420"/>
          </a:xfrm>
          <a:prstGeom prst="lin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0"/>
          </p:cNvCxnSpPr>
          <p:nvPr/>
        </p:nvCxnSpPr>
        <p:spPr>
          <a:xfrm flipV="1">
            <a:off x="3007352" y="3501008"/>
            <a:ext cx="7484" cy="370950"/>
          </a:xfrm>
          <a:prstGeom prst="lin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0"/>
          </p:cNvCxnSpPr>
          <p:nvPr/>
        </p:nvCxnSpPr>
        <p:spPr>
          <a:xfrm flipV="1">
            <a:off x="5051979" y="3513428"/>
            <a:ext cx="0" cy="350884"/>
          </a:xfrm>
          <a:prstGeom prst="lin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0"/>
          </p:cNvCxnSpPr>
          <p:nvPr/>
        </p:nvCxnSpPr>
        <p:spPr>
          <a:xfrm flipV="1">
            <a:off x="7091960" y="3513428"/>
            <a:ext cx="0" cy="358530"/>
          </a:xfrm>
          <a:prstGeom prst="lin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05" idx="0"/>
          </p:cNvCxnSpPr>
          <p:nvPr/>
        </p:nvCxnSpPr>
        <p:spPr>
          <a:xfrm flipV="1">
            <a:off x="9127875" y="3513428"/>
            <a:ext cx="0" cy="313882"/>
          </a:xfrm>
          <a:prstGeom prst="lin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" idx="2"/>
          </p:cNvCxnSpPr>
          <p:nvPr/>
        </p:nvCxnSpPr>
        <p:spPr>
          <a:xfrm>
            <a:off x="6923671" y="866940"/>
            <a:ext cx="0" cy="2646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5" idx="3"/>
          </p:cNvCxnSpPr>
          <p:nvPr/>
        </p:nvCxnSpPr>
        <p:spPr>
          <a:xfrm flipH="1" flipV="1">
            <a:off x="5231905" y="1190830"/>
            <a:ext cx="1691767" cy="1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685510" y="1784096"/>
            <a:ext cx="900100" cy="7682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800" b="1" dirty="0">
                <a:solidFill>
                  <a:prstClr val="black"/>
                </a:solidFill>
                <a:latin typeface="Calibri"/>
              </a:rPr>
              <a:t>Økonomi-seksjonen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Seksjonssjef: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Trude Abelsen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681511" y="1784098"/>
            <a:ext cx="900100" cy="7682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800" b="1" dirty="0">
                <a:solidFill>
                  <a:prstClr val="black"/>
                </a:solidFill>
                <a:latin typeface="Calibri"/>
              </a:rPr>
              <a:t>Seksjon for personal og HMS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Seksjonssjef:</a:t>
            </a:r>
          </a:p>
          <a:p>
            <a:pPr algn="ctr">
              <a:defRPr/>
            </a:pPr>
            <a:r>
              <a:rPr lang="nb-NO" sz="800" i="1" dirty="0" smtClean="0">
                <a:solidFill>
                  <a:prstClr val="black"/>
                </a:solidFill>
                <a:latin typeface="Calibri"/>
              </a:rPr>
              <a:t>Ingrid Johannessen</a:t>
            </a:r>
            <a:endParaRPr lang="nb-NO" sz="800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662619" y="1784098"/>
            <a:ext cx="1010936" cy="7682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800" b="1">
                <a:solidFill>
                  <a:prstClr val="black"/>
                </a:solidFill>
                <a:latin typeface="Calibri"/>
              </a:rPr>
              <a:t>Seksjon for intern service</a:t>
            </a:r>
          </a:p>
          <a:p>
            <a:pPr algn="ctr">
              <a:defRPr/>
            </a:pPr>
            <a:r>
              <a:rPr lang="nb-NO" sz="800" i="1">
                <a:solidFill>
                  <a:prstClr val="black"/>
                </a:solidFill>
                <a:latin typeface="Calibri"/>
              </a:rPr>
              <a:t>Seksjonssjef:</a:t>
            </a:r>
          </a:p>
          <a:p>
            <a:pPr algn="ctr">
              <a:defRPr/>
            </a:pPr>
            <a:r>
              <a:rPr lang="nb-NO" sz="800" i="1">
                <a:solidFill>
                  <a:prstClr val="black"/>
                </a:solidFill>
                <a:latin typeface="Calibri"/>
              </a:rPr>
              <a:t>Torgeir Kvernstuen</a:t>
            </a:r>
            <a:endParaRPr lang="nb-NO" sz="800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784349" y="1776310"/>
            <a:ext cx="954106" cy="7760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800" b="1" dirty="0">
                <a:solidFill>
                  <a:prstClr val="black"/>
                </a:solidFill>
                <a:latin typeface="Calibri"/>
              </a:rPr>
              <a:t>Seksjon for studiestøtte og adm.  felles-tjenester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Seksjonssjef:</a:t>
            </a:r>
          </a:p>
          <a:p>
            <a:pPr algn="ctr">
              <a:defRPr/>
            </a:pPr>
            <a:r>
              <a:rPr lang="nb-NO" sz="800" i="1" dirty="0" err="1">
                <a:solidFill>
                  <a:prstClr val="black"/>
                </a:solidFill>
                <a:latin typeface="Calibri"/>
              </a:rPr>
              <a:t>Héla</a:t>
            </a:r>
            <a:r>
              <a:rPr lang="nb-NO" sz="800" i="1" dirty="0">
                <a:solidFill>
                  <a:prstClr val="black"/>
                </a:solidFill>
                <a:latin typeface="Calibri"/>
              </a:rPr>
              <a:t> Soltani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2135561" y="1592381"/>
            <a:ext cx="41758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9" idx="0"/>
          </p:cNvCxnSpPr>
          <p:nvPr/>
        </p:nvCxnSpPr>
        <p:spPr>
          <a:xfrm flipV="1">
            <a:off x="2135560" y="1600184"/>
            <a:ext cx="0" cy="183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0" idx="0"/>
          </p:cNvCxnSpPr>
          <p:nvPr/>
        </p:nvCxnSpPr>
        <p:spPr>
          <a:xfrm flipV="1">
            <a:off x="3131561" y="1580230"/>
            <a:ext cx="0" cy="203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1" idx="0"/>
            <a:endCxn id="5" idx="2"/>
          </p:cNvCxnSpPr>
          <p:nvPr/>
        </p:nvCxnSpPr>
        <p:spPr>
          <a:xfrm flipV="1">
            <a:off x="4168088" y="1400932"/>
            <a:ext cx="19701" cy="383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42" idx="0"/>
          </p:cNvCxnSpPr>
          <p:nvPr/>
        </p:nvCxnSpPr>
        <p:spPr>
          <a:xfrm flipV="1">
            <a:off x="5261402" y="1600184"/>
            <a:ext cx="0" cy="176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5834354" y="1755268"/>
            <a:ext cx="954106" cy="7970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800" b="1" dirty="0" smtClean="0">
                <a:solidFill>
                  <a:prstClr val="black"/>
                </a:solidFill>
                <a:latin typeface="Calibri"/>
              </a:rPr>
              <a:t>Seksjon </a:t>
            </a:r>
            <a:r>
              <a:rPr lang="nb-NO" sz="800" b="1" dirty="0">
                <a:solidFill>
                  <a:prstClr val="black"/>
                </a:solidFill>
                <a:latin typeface="Calibri"/>
              </a:rPr>
              <a:t>for komparativ medisin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Avdelingsleder:</a:t>
            </a:r>
            <a:endParaRPr lang="nb-NO" sz="800" i="1" dirty="0">
              <a:solidFill>
                <a:srgbClr val="FF0000"/>
              </a:solidFill>
              <a:latin typeface="Calibri"/>
            </a:endParaRP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Espen Engh</a:t>
            </a:r>
          </a:p>
        </p:txBody>
      </p:sp>
      <p:cxnSp>
        <p:nvCxnSpPr>
          <p:cNvPr id="53" name="Straight Connector 52"/>
          <p:cNvCxnSpPr>
            <a:stCxn id="49" idx="0"/>
          </p:cNvCxnSpPr>
          <p:nvPr/>
        </p:nvCxnSpPr>
        <p:spPr>
          <a:xfrm flipV="1">
            <a:off x="6311407" y="1600185"/>
            <a:ext cx="0" cy="155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1559497" y="5074932"/>
            <a:ext cx="904625" cy="7736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Seksjon for klinisk ernæring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Seksjonsleder: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Kirsten Holven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2548501" y="5074932"/>
            <a:ext cx="917702" cy="7738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Seksjon for ernærings-epidemiologi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Seksjonsleder: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Anette Hjartåker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3541182" y="5074932"/>
            <a:ext cx="923425" cy="7736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Seksjon for molekylær ernæring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Seksjonsleder:</a:t>
            </a:r>
            <a:endParaRPr lang="nb-NO" sz="800" b="1" i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Bjørn Skålhegg</a:t>
            </a:r>
          </a:p>
        </p:txBody>
      </p:sp>
      <p:cxnSp>
        <p:nvCxnSpPr>
          <p:cNvPr id="87" name="Straight Connector 86"/>
          <p:cNvCxnSpPr>
            <a:stCxn id="6" idx="2"/>
            <a:endCxn id="81" idx="0"/>
          </p:cNvCxnSpPr>
          <p:nvPr/>
        </p:nvCxnSpPr>
        <p:spPr>
          <a:xfrm>
            <a:off x="3007352" y="4746407"/>
            <a:ext cx="0" cy="328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011809" y="4889814"/>
            <a:ext cx="19910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80" idx="0"/>
          </p:cNvCxnSpPr>
          <p:nvPr/>
        </p:nvCxnSpPr>
        <p:spPr>
          <a:xfrm flipV="1">
            <a:off x="2011809" y="4889814"/>
            <a:ext cx="0" cy="185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82" idx="0"/>
          </p:cNvCxnSpPr>
          <p:nvPr/>
        </p:nvCxnSpPr>
        <p:spPr>
          <a:xfrm flipV="1">
            <a:off x="4002894" y="4904774"/>
            <a:ext cx="0" cy="170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7" idx="1"/>
          </p:cNvCxnSpPr>
          <p:nvPr/>
        </p:nvCxnSpPr>
        <p:spPr>
          <a:xfrm>
            <a:off x="6933732" y="1517382"/>
            <a:ext cx="953861" cy="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559496" y="6052977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 smtClean="0">
                <a:solidFill>
                  <a:prstClr val="black"/>
                </a:solidFill>
                <a:latin typeface="Calibri"/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3" name="Straight Connector 22"/>
          <p:cNvCxnSpPr>
            <a:stCxn id="20" idx="0"/>
          </p:cNvCxnSpPr>
          <p:nvPr/>
        </p:nvCxnSpPr>
        <p:spPr>
          <a:xfrm flipV="1">
            <a:off x="1974438" y="5840923"/>
            <a:ext cx="496" cy="212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2599894" y="6062180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600" dirty="0">
                <a:solidFill>
                  <a:prstClr val="black"/>
                </a:solidFill>
                <a:latin typeface="Calibri"/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2" name="Straight Connector 61"/>
          <p:cNvCxnSpPr>
            <a:stCxn id="61" idx="0"/>
          </p:cNvCxnSpPr>
          <p:nvPr/>
        </p:nvCxnSpPr>
        <p:spPr>
          <a:xfrm flipV="1">
            <a:off x="3014836" y="5848562"/>
            <a:ext cx="496" cy="213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3587951" y="6062180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>
                <a:solidFill>
                  <a:prstClr val="black"/>
                </a:solidFill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4" name="Straight Connector 63"/>
          <p:cNvCxnSpPr>
            <a:stCxn id="63" idx="0"/>
            <a:endCxn id="82" idx="2"/>
          </p:cNvCxnSpPr>
          <p:nvPr/>
        </p:nvCxnSpPr>
        <p:spPr>
          <a:xfrm flipV="1">
            <a:off x="4002894" y="5848562"/>
            <a:ext cx="1" cy="213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74"/>
          <p:cNvSpPr/>
          <p:nvPr/>
        </p:nvSpPr>
        <p:spPr>
          <a:xfrm>
            <a:off x="6677018" y="4959275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>
                <a:solidFill>
                  <a:prstClr val="black"/>
                </a:solidFill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7" name="Straight Connector 76"/>
          <p:cNvCxnSpPr>
            <a:stCxn id="75" idx="0"/>
            <a:endCxn id="9" idx="2"/>
          </p:cNvCxnSpPr>
          <p:nvPr/>
        </p:nvCxnSpPr>
        <p:spPr>
          <a:xfrm flipV="1">
            <a:off x="7091960" y="4722195"/>
            <a:ext cx="0" cy="237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6"/>
          <p:cNvSpPr/>
          <p:nvPr/>
        </p:nvSpPr>
        <p:spPr>
          <a:xfrm>
            <a:off x="7120305" y="2010137"/>
            <a:ext cx="1413739" cy="25717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Utdanningsleder</a:t>
            </a:r>
          </a:p>
          <a:p>
            <a:pPr algn="ctr">
              <a:defRPr/>
            </a:pPr>
            <a:r>
              <a:rPr lang="nb-NO" sz="900" dirty="0">
                <a:solidFill>
                  <a:prstClr val="black"/>
                </a:solidFill>
                <a:latin typeface="Calibri"/>
              </a:rPr>
              <a:t>Jarle Breivik</a:t>
            </a:r>
          </a:p>
        </p:txBody>
      </p:sp>
      <p:sp>
        <p:nvSpPr>
          <p:cNvPr id="78" name="Rounded Rectangle 6"/>
          <p:cNvSpPr/>
          <p:nvPr/>
        </p:nvSpPr>
        <p:spPr>
          <a:xfrm>
            <a:off x="7129037" y="2345882"/>
            <a:ext cx="1413739" cy="2530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Forskerutdanningsleder</a:t>
            </a:r>
            <a:endParaRPr lang="nb-NO" sz="900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900" dirty="0">
                <a:solidFill>
                  <a:prstClr val="black"/>
                </a:solidFill>
                <a:latin typeface="Calibri"/>
              </a:rPr>
              <a:t>Uta Sailer</a:t>
            </a:r>
          </a:p>
        </p:txBody>
      </p:sp>
      <p:cxnSp>
        <p:nvCxnSpPr>
          <p:cNvPr id="84" name="Straight Connector 54"/>
          <p:cNvCxnSpPr>
            <a:endCxn id="78" idx="1"/>
          </p:cNvCxnSpPr>
          <p:nvPr/>
        </p:nvCxnSpPr>
        <p:spPr>
          <a:xfrm>
            <a:off x="6923672" y="2467689"/>
            <a:ext cx="205365" cy="4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Avrundet rektangel 103"/>
          <p:cNvSpPr/>
          <p:nvPr/>
        </p:nvSpPr>
        <p:spPr>
          <a:xfrm>
            <a:off x="2558303" y="2856861"/>
            <a:ext cx="1090780" cy="3640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800" b="1" dirty="0">
                <a:solidFill>
                  <a:prstClr val="black"/>
                </a:solidFill>
                <a:latin typeface="Calibri"/>
              </a:rPr>
              <a:t>Mekanisk og elektronisk verksted</a:t>
            </a:r>
            <a:endParaRPr lang="nb-NO" sz="9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Leder: Knut Rekdahl</a:t>
            </a:r>
            <a:endParaRPr lang="en-US" sz="700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7" name="Avrundet rektangel 106"/>
          <p:cNvSpPr/>
          <p:nvPr/>
        </p:nvSpPr>
        <p:spPr>
          <a:xfrm>
            <a:off x="4680959" y="2856861"/>
            <a:ext cx="1090780" cy="3462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IT-avdelingen</a:t>
            </a:r>
            <a:endParaRPr lang="nb-NO" sz="10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Leder: Jon Wedervang</a:t>
            </a:r>
            <a:endParaRPr lang="en-US" sz="800" i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08" name="Rett linje 107"/>
          <p:cNvCxnSpPr>
            <a:stCxn id="41" idx="2"/>
            <a:endCxn id="79" idx="0"/>
          </p:cNvCxnSpPr>
          <p:nvPr/>
        </p:nvCxnSpPr>
        <p:spPr>
          <a:xfrm>
            <a:off x="4168087" y="2552338"/>
            <a:ext cx="0" cy="304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Rett linje 109"/>
          <p:cNvCxnSpPr>
            <a:stCxn id="104" idx="0"/>
          </p:cNvCxnSpPr>
          <p:nvPr/>
        </p:nvCxnSpPr>
        <p:spPr>
          <a:xfrm flipV="1">
            <a:off x="3103694" y="2725780"/>
            <a:ext cx="8605" cy="131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ett linje 111"/>
          <p:cNvCxnSpPr>
            <a:stCxn id="107" idx="0"/>
          </p:cNvCxnSpPr>
          <p:nvPr/>
        </p:nvCxnSpPr>
        <p:spPr>
          <a:xfrm flipV="1">
            <a:off x="5226349" y="2715224"/>
            <a:ext cx="0" cy="141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ett linje 113"/>
          <p:cNvCxnSpPr/>
          <p:nvPr/>
        </p:nvCxnSpPr>
        <p:spPr>
          <a:xfrm flipV="1">
            <a:off x="3103693" y="2720207"/>
            <a:ext cx="2122656" cy="55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Rounded Rectangle 79"/>
          <p:cNvSpPr/>
          <p:nvPr/>
        </p:nvSpPr>
        <p:spPr>
          <a:xfrm>
            <a:off x="7711656" y="5034932"/>
            <a:ext cx="904625" cy="8151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Seksjon for anatomi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Seksjonsleder: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Trygve B. Leergaard</a:t>
            </a:r>
          </a:p>
        </p:txBody>
      </p:sp>
      <p:sp>
        <p:nvSpPr>
          <p:cNvPr id="190" name="Rounded Rectangle 80"/>
          <p:cNvSpPr/>
          <p:nvPr/>
        </p:nvSpPr>
        <p:spPr>
          <a:xfrm>
            <a:off x="8669023" y="5034932"/>
            <a:ext cx="917702" cy="8136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Seksjon for fysiologi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Seksjonsleder</a:t>
            </a:r>
            <a:r>
              <a:rPr lang="nb-NO" sz="800" i="1" dirty="0" smtClean="0">
                <a:solidFill>
                  <a:prstClr val="black"/>
                </a:solidFill>
                <a:latin typeface="Calibri"/>
              </a:rPr>
              <a:t>: </a:t>
            </a:r>
            <a:endParaRPr lang="nb-NO" sz="800" i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nb-NO" sz="800" i="1" dirty="0" smtClean="0">
                <a:solidFill>
                  <a:prstClr val="black"/>
                </a:solidFill>
                <a:latin typeface="Calibri"/>
              </a:rPr>
              <a:t>Torkel Hafting</a:t>
            </a:r>
            <a:endParaRPr lang="nb-NO" sz="800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1" name="Rounded Rectangle 81"/>
          <p:cNvSpPr/>
          <p:nvPr/>
        </p:nvSpPr>
        <p:spPr>
          <a:xfrm>
            <a:off x="9646769" y="5034932"/>
            <a:ext cx="923425" cy="8136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Seksjon for biokjemi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Seksjonsleder:</a:t>
            </a:r>
          </a:p>
          <a:p>
            <a:pPr algn="ctr">
              <a:defRPr/>
            </a:pPr>
            <a:r>
              <a:rPr lang="nb-NO" sz="800" i="1" dirty="0">
                <a:solidFill>
                  <a:prstClr val="black"/>
                </a:solidFill>
                <a:latin typeface="Calibri"/>
              </a:rPr>
              <a:t>Sandip Kanse</a:t>
            </a:r>
          </a:p>
          <a:p>
            <a:pPr algn="ctr">
              <a:defRPr/>
            </a:pPr>
            <a:endParaRPr lang="nb-NO" sz="8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92" name="Straight Connector 86"/>
          <p:cNvCxnSpPr>
            <a:stCxn id="205" idx="2"/>
            <a:endCxn id="190" idx="0"/>
          </p:cNvCxnSpPr>
          <p:nvPr/>
        </p:nvCxnSpPr>
        <p:spPr>
          <a:xfrm flipH="1">
            <a:off x="9127875" y="4707712"/>
            <a:ext cx="1" cy="327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89"/>
          <p:cNvCxnSpPr/>
          <p:nvPr/>
        </p:nvCxnSpPr>
        <p:spPr>
          <a:xfrm>
            <a:off x="8163968" y="4849814"/>
            <a:ext cx="1944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91"/>
          <p:cNvCxnSpPr>
            <a:stCxn id="189" idx="0"/>
          </p:cNvCxnSpPr>
          <p:nvPr/>
        </p:nvCxnSpPr>
        <p:spPr>
          <a:xfrm flipV="1">
            <a:off x="8163968" y="4849814"/>
            <a:ext cx="0" cy="185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93"/>
          <p:cNvCxnSpPr>
            <a:stCxn id="191" idx="0"/>
          </p:cNvCxnSpPr>
          <p:nvPr/>
        </p:nvCxnSpPr>
        <p:spPr>
          <a:xfrm flipV="1">
            <a:off x="10108481" y="4864774"/>
            <a:ext cx="0" cy="170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Rounded Rectangle 19"/>
          <p:cNvSpPr/>
          <p:nvPr/>
        </p:nvSpPr>
        <p:spPr>
          <a:xfrm>
            <a:off x="7159211" y="6071582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>
                <a:solidFill>
                  <a:prstClr val="black"/>
                </a:solidFill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97" name="Straight Connector 22"/>
          <p:cNvCxnSpPr/>
          <p:nvPr/>
        </p:nvCxnSpPr>
        <p:spPr>
          <a:xfrm flipV="1">
            <a:off x="8147268" y="5850126"/>
            <a:ext cx="16700" cy="641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ounded Rectangle 60"/>
          <p:cNvSpPr/>
          <p:nvPr/>
        </p:nvSpPr>
        <p:spPr>
          <a:xfrm>
            <a:off x="8712932" y="6062180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>
                <a:solidFill>
                  <a:prstClr val="black"/>
                </a:solidFill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99" name="Straight Connector 61"/>
          <p:cNvCxnSpPr>
            <a:stCxn id="198" idx="0"/>
            <a:endCxn id="190" idx="2"/>
          </p:cNvCxnSpPr>
          <p:nvPr/>
        </p:nvCxnSpPr>
        <p:spPr>
          <a:xfrm flipV="1">
            <a:off x="9127874" y="5848562"/>
            <a:ext cx="0" cy="213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ounded Rectangle 62"/>
          <p:cNvSpPr/>
          <p:nvPr/>
        </p:nvSpPr>
        <p:spPr>
          <a:xfrm>
            <a:off x="9693539" y="6062180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>
                <a:solidFill>
                  <a:prstClr val="black"/>
                </a:solidFill>
              </a:rPr>
              <a:t>Forskningsgrupper</a:t>
            </a:r>
            <a:endParaRPr lang="nb-NO" sz="8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01" name="Straight Connector 63"/>
          <p:cNvCxnSpPr>
            <a:stCxn id="200" idx="0"/>
            <a:endCxn id="191" idx="2"/>
          </p:cNvCxnSpPr>
          <p:nvPr/>
        </p:nvCxnSpPr>
        <p:spPr>
          <a:xfrm flipV="1">
            <a:off x="10108481" y="5848562"/>
            <a:ext cx="0" cy="213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ounded Rectangle 62"/>
          <p:cNvSpPr/>
          <p:nvPr/>
        </p:nvSpPr>
        <p:spPr>
          <a:xfrm>
            <a:off x="4637036" y="4964076"/>
            <a:ext cx="829884" cy="16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600" dirty="0">
                <a:solidFill>
                  <a:prstClr val="black"/>
                </a:solidFill>
              </a:rPr>
              <a:t>Forskningsgrupper</a:t>
            </a:r>
            <a:endParaRPr lang="nb-NO" sz="6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04" name="Rett linje 203"/>
          <p:cNvCxnSpPr>
            <a:stCxn id="8" idx="2"/>
            <a:endCxn id="202" idx="0"/>
          </p:cNvCxnSpPr>
          <p:nvPr/>
        </p:nvCxnSpPr>
        <p:spPr>
          <a:xfrm flipH="1">
            <a:off x="5051979" y="4714548"/>
            <a:ext cx="1" cy="249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Rounded Rectangle 9"/>
          <p:cNvSpPr/>
          <p:nvPr/>
        </p:nvSpPr>
        <p:spPr>
          <a:xfrm>
            <a:off x="8147270" y="3827310"/>
            <a:ext cx="1961211" cy="8804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1200" b="1" dirty="0">
                <a:solidFill>
                  <a:prstClr val="black"/>
                </a:solidFill>
                <a:latin typeface="Calibri"/>
              </a:rPr>
              <a:t>Avdeling for molekylærmedisin</a:t>
            </a:r>
          </a:p>
          <a:p>
            <a:pPr algn="ctr">
              <a:defRPr/>
            </a:pPr>
            <a:r>
              <a:rPr lang="nb-NO" sz="1050" i="1" dirty="0">
                <a:solidFill>
                  <a:prstClr val="black"/>
                </a:solidFill>
                <a:latin typeface="Calibri"/>
              </a:rPr>
              <a:t>Avdelingsleder: Philippe Collas</a:t>
            </a:r>
          </a:p>
          <a:p>
            <a:pPr algn="ctr">
              <a:defRPr/>
            </a:pPr>
            <a:endParaRPr lang="nb-NO" sz="1100" b="1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7" name="Rounded Rectangle 19"/>
          <p:cNvSpPr/>
          <p:nvPr/>
        </p:nvSpPr>
        <p:spPr>
          <a:xfrm>
            <a:off x="6801772" y="6338734"/>
            <a:ext cx="1209130" cy="306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700" b="1" dirty="0">
                <a:solidFill>
                  <a:prstClr val="black"/>
                </a:solidFill>
                <a:latin typeface="Calibri"/>
              </a:rPr>
              <a:t>Enhet for makroskopisk anatomi </a:t>
            </a:r>
          </a:p>
          <a:p>
            <a:pPr algn="ctr">
              <a:defRPr/>
            </a:pPr>
            <a:r>
              <a:rPr lang="nb-NO" sz="700" i="1" dirty="0">
                <a:solidFill>
                  <a:prstClr val="black"/>
                </a:solidFill>
                <a:latin typeface="Calibri"/>
              </a:rPr>
              <a:t>Leder: M.A.-</a:t>
            </a:r>
            <a:r>
              <a:rPr lang="nb-NO" sz="700" i="1" dirty="0" err="1">
                <a:solidFill>
                  <a:prstClr val="black"/>
                </a:solidFill>
                <a:latin typeface="Calibri"/>
              </a:rPr>
              <a:t>Moghaddam</a:t>
            </a:r>
            <a:endParaRPr lang="nb-NO" sz="700" i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49" name="Rett linje 248"/>
          <p:cNvCxnSpPr>
            <a:stCxn id="196" idx="3"/>
          </p:cNvCxnSpPr>
          <p:nvPr/>
        </p:nvCxnSpPr>
        <p:spPr>
          <a:xfrm>
            <a:off x="7989095" y="6152582"/>
            <a:ext cx="17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Rett linje 250"/>
          <p:cNvCxnSpPr>
            <a:stCxn id="247" idx="3"/>
          </p:cNvCxnSpPr>
          <p:nvPr/>
        </p:nvCxnSpPr>
        <p:spPr>
          <a:xfrm>
            <a:off x="8010902" y="6491742"/>
            <a:ext cx="166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vrundet rektangel 106"/>
          <p:cNvSpPr/>
          <p:nvPr/>
        </p:nvSpPr>
        <p:spPr>
          <a:xfrm>
            <a:off x="3696301" y="2856860"/>
            <a:ext cx="943572" cy="356018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nb-NO" sz="900" b="1" dirty="0">
                <a:solidFill>
                  <a:prstClr val="black"/>
                </a:solidFill>
                <a:latin typeface="Calibri"/>
              </a:rPr>
              <a:t>Foto- og grafikkenheten</a:t>
            </a:r>
            <a:endParaRPr lang="nb-NO" sz="1000" b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45" name="Straight Connector 244"/>
          <p:cNvCxnSpPr>
            <a:stCxn id="76" idx="1"/>
          </p:cNvCxnSpPr>
          <p:nvPr/>
        </p:nvCxnSpPr>
        <p:spPr>
          <a:xfrm flipH="1" flipV="1">
            <a:off x="6933732" y="2130500"/>
            <a:ext cx="186573" cy="8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3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187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Linda Teigland Helgesen</dc:creator>
  <cp:lastModifiedBy>Linda Teigland Helgesen</cp:lastModifiedBy>
  <cp:revision>9</cp:revision>
  <cp:lastPrinted>2021-02-17T08:52:05Z</cp:lastPrinted>
  <dcterms:created xsi:type="dcterms:W3CDTF">2020-10-05T10:06:56Z</dcterms:created>
  <dcterms:modified xsi:type="dcterms:W3CDTF">2021-02-17T20:03:28Z</dcterms:modified>
</cp:coreProperties>
</file>